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7" r:id="rId3"/>
    <p:sldId id="284" r:id="rId4"/>
    <p:sldId id="288" r:id="rId5"/>
    <p:sldId id="285" r:id="rId6"/>
    <p:sldId id="290" r:id="rId7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3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FD523-CE48-E128-48F9-FAAA53AC8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EE0997-F803-9FFA-AB0D-F036A7979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38BDC-D86E-6DF4-4670-6983B48B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411ED-BC7A-54A8-03ED-ED93E438A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FDFF8-B32A-5170-B251-C692EA69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89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4C433-C24F-DAD9-7097-EC2DA4D3F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840F0-E474-8FA2-AECB-71C28CF45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702D8-E656-9298-1999-26A499B5F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473A0-BB7E-FEC4-EED2-841469373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FA07C-8D5E-F6BD-5E23-4CC5626B1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0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25855-5BBC-4177-558D-7BABFFCCE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91235-CFAB-4F33-826B-6FC8CFC19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A8837-8C3C-FDDE-A047-92B01010F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8F99F-DC5E-D310-705A-A1BA74BBB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9B0CF-1061-74FD-5B9F-4D7DEC58C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21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1FC31-0E61-8A56-C9AD-60E08644C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84F9E-C37E-8AB4-0215-8EC18CBB00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A998C-F898-99D7-F9BC-741CFC541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3D246-AD6C-1C6C-52CA-346C3E1BC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D18406-0EBC-AB2A-4C9A-C65A70161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325590-0F6D-2A4E-609F-C2746348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4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92390-56F0-1C11-8A63-70AC7DDB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90547-2012-1D5E-810E-8DA649543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02E92D-954C-9453-CB48-60FBF47B7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E463B6-887D-30AA-1C44-67F1E33128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4A5F5B-BB9A-EE98-A66F-B021184B5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8E09C6-7E9C-EF9A-BA8D-E37FCCC0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310728-E607-1B1F-C6B6-B08BD0B9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829A5E-411D-2E68-1055-CBBC8DE09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9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27483-ADB5-3DD0-0B4C-BE9873EDA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0B7F79-6058-56CD-982A-9F0748B8E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D16BE-3DB5-9BE7-2E2D-A23E8A1A3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0FC4D-D7D1-544B-C8CC-B08B2068A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65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CE64B-6879-9B18-6EB4-47E112830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328BC0-451F-890E-2473-E93FA25B9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0D942-7A3B-371B-1838-F2B984B68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9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BED2-B8BC-B50A-6170-1DA3099C3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74CF9-E4F7-0807-0932-210ED9817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301CA-420A-A4C3-2BBD-023CB5F2E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ECB8BD-DC9C-0EFB-A56C-2835A50D9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03E619-982C-C19E-5F6D-A4C62846D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0ADE9-8C8D-4154-F334-44415FD3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6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B0F8-1286-9F2A-CE49-74C2A5D88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906AB0-620B-D1DE-D429-2F22731315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E9A31-162F-F112-C85B-BD51EED7C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F62DE-0DE2-FF57-7DCD-530A855FF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88FA9-27C6-51AA-98B1-7D2A08FE6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95928B-6945-CCB9-B3CC-53ACD31C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20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79F8E-7FE6-4E28-F35E-F2D6FE617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220F7-6883-30F8-05DC-0E9A5AD84D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63CAE-4C21-45B4-47B8-C835C85A2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1FA19-04E8-AFA7-79B3-3E9A7E42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09E8F-21D0-374A-6AFD-7790C50B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B1789D-1D48-EF9C-F222-13F7C5F53F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D90F53-BADB-8DBB-F0E1-82C227141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6653C-95D6-6B0F-5222-B55E0B34E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3A61B-2F12-3BD4-E36E-950249776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A638C-6248-C77B-06EF-5CC97A10F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72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919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324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42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211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428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213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93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9984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07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70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44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4C1088-367C-FFB6-9EFB-CB6BF8F70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644467-6D91-1F5E-70DC-A451A19A3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ACC98-265A-84DB-CBEE-1AFAEEAAE1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E6D42-C54B-495B-B4A6-312CC59E322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54EF6-A567-E93F-1455-7BC3CE388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73EDB-C929-63B2-81B2-081CE54E37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BDF03-32DA-48C0-824F-2DD42871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2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052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647E5B-57B5-8000-BFB1-50CF3405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TOWN OF Cave creek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F71B65-5905-9264-B565-DB9F7EB78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8417" y="2383961"/>
            <a:ext cx="5422392" cy="3633047"/>
          </a:xfrm>
        </p:spPr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Staff Update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Grant &amp; Stakeholder Opportunities</a:t>
            </a:r>
            <a:endParaRPr lang="en-US" sz="24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March 31, 2026</a:t>
            </a:r>
            <a:endParaRPr lang="en-U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endParaRPr lang="en-US" sz="2400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" name="Picture 1" descr="Logo">
            <a:extLst>
              <a:ext uri="{FF2B5EF4-FFF2-40B4-BE49-F238E27FC236}">
                <a16:creationId xmlns:a16="http://schemas.microsoft.com/office/drawing/2014/main" id="{8F368622-5955-9236-23DE-8146D1795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75" y="2383961"/>
            <a:ext cx="3823949" cy="374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76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E370B6-78F9-4B92-3B1C-21C2EDCBC1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482" r="3" b="22371"/>
          <a:stretch>
            <a:fillRect/>
          </a:stretch>
        </p:blipFill>
        <p:spPr>
          <a:xfrm>
            <a:off x="20" y="10"/>
            <a:ext cx="4578252" cy="260894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C2811D4-5347-4268-B736-DF29160D7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11819"/>
            <a:ext cx="4576634" cy="4235946"/>
          </a:xfrm>
          <a:prstGeom prst="rect">
            <a:avLst/>
          </a:prstGeom>
          <a:solidFill>
            <a:schemeClr val="accent1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002A98-C715-9645-93EF-4173571A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3066617"/>
            <a:ext cx="3412067" cy="897047"/>
          </a:xfrm>
        </p:spPr>
        <p:txBody>
          <a:bodyPr anchor="ctr">
            <a:normAutofit/>
          </a:bodyPr>
          <a:lstStyle/>
          <a:p>
            <a:r>
              <a:rPr lang="en-US" b="1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5A5F4-E844-43ED-90C1-9DBFAA95E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4102059"/>
            <a:ext cx="3415074" cy="227334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Clr>
                <a:srgbClr val="0097B5"/>
              </a:buClr>
            </a:pPr>
            <a:r>
              <a:rPr lang="en-US" sz="1500" dirty="0">
                <a:solidFill>
                  <a:schemeClr val="bg1"/>
                </a:solidFill>
              </a:rPr>
              <a:t>2025- The Town Council appointed a 15 resident-member taskforce to examine the ASLD Open Space and provide recommendations to the Town outlining options to proceed with acquisition.</a:t>
            </a:r>
          </a:p>
          <a:p>
            <a:pPr>
              <a:lnSpc>
                <a:spcPct val="90000"/>
              </a:lnSpc>
              <a:buClr>
                <a:srgbClr val="0097B5"/>
              </a:buClr>
            </a:pPr>
            <a:r>
              <a:rPr lang="en-US" sz="1500" dirty="0">
                <a:solidFill>
                  <a:schemeClr val="bg1"/>
                </a:solidFill>
              </a:rPr>
              <a:t>Map illustrates ASLD land holdings in the north valley totaling, approximately, 100,000 acres of development-ready land (BLUE). </a:t>
            </a:r>
          </a:p>
          <a:p>
            <a:pPr>
              <a:lnSpc>
                <a:spcPct val="90000"/>
              </a:lnSpc>
              <a:buClr>
                <a:srgbClr val="0097B5"/>
              </a:buClr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EFA34C-3CB6-4E42-AA45-8B85EB878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0517" y="-460"/>
            <a:ext cx="9144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313C9E-0227-4919-B36E-DE3343267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9" y="2560620"/>
            <a:ext cx="4581144" cy="91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328A0A-334A-82E3-0078-88A8C79C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03" y="2064173"/>
            <a:ext cx="7662011" cy="436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71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14046-FBEC-48D5-B527-87AD91324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TaskForce</a:t>
            </a:r>
            <a:r>
              <a:rPr lang="en-US" b="1" dirty="0"/>
              <a:t> Recommendation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95E1A0-4CB6-B37B-F66E-F11231678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483" y="4720257"/>
            <a:ext cx="857283" cy="83950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C4EFB6-85D7-1A04-2A10-F618E227B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761" y="2954319"/>
            <a:ext cx="5371204" cy="3722706"/>
          </a:xfrm>
        </p:spPr>
        <p:txBody>
          <a:bodyPr>
            <a:normAutofit/>
          </a:bodyPr>
          <a:lstStyle/>
          <a:p>
            <a:r>
              <a:rPr lang="en-US" dirty="0"/>
              <a:t>The Taskforce found that there are multiple stakeholders which could support the acquisition of the Open Space ranging from government agencies, non-profits and private or commercial donorship.</a:t>
            </a:r>
          </a:p>
          <a:p>
            <a:pPr lvl="1"/>
            <a:r>
              <a:rPr lang="en-US" dirty="0"/>
              <a:t>Staff continues to meet with Maricopa County officials </a:t>
            </a:r>
          </a:p>
          <a:p>
            <a:pPr lvl="1"/>
            <a:r>
              <a:rPr lang="en-US" dirty="0"/>
              <a:t>The Town and DFLT are working </a:t>
            </a:r>
            <a:r>
              <a:rPr lang="en-US"/>
              <a:t>to finalize </a:t>
            </a:r>
            <a:r>
              <a:rPr lang="en-US" dirty="0"/>
              <a:t>an agreement to potentially assist with fundraising</a:t>
            </a:r>
          </a:p>
          <a:p>
            <a:pPr lvl="1"/>
            <a:r>
              <a:rPr lang="en-US" dirty="0"/>
              <a:t>Once a mechanism is in place, donors can be solicited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BFE9F2-4296-2E92-74DA-366D51C6A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14" y="1910289"/>
            <a:ext cx="9815411" cy="10440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272255-18DB-81FC-DC0F-944773B19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975" y="2704150"/>
            <a:ext cx="2751058" cy="39093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DC61BD-D864-879E-12FD-468373278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975" y="2537086"/>
            <a:ext cx="4587638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29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30243-FE19-D789-64E1-94317EEA9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Additional funding sources (acquisition)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5B9A7-9E06-4B1B-8F57-C0CFEE8AD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350" y="2415742"/>
            <a:ext cx="3327249" cy="363247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Staff met with AZ Parks and Trails and provided a tour of the Open Space areas concluding that the acquisition would be a perfect candidate for the LWCF Grant.</a:t>
            </a:r>
          </a:p>
          <a:p>
            <a:r>
              <a:rPr lang="en-US" dirty="0"/>
              <a:t>Currently the dollar-for-dollar award in a year is 1.5M with discussion to increase to 2M.</a:t>
            </a:r>
          </a:p>
          <a:p>
            <a:r>
              <a:rPr lang="en-US" dirty="0"/>
              <a:t>Acquisition is a top priority project for the endowment fund.</a:t>
            </a:r>
          </a:p>
          <a:p>
            <a:r>
              <a:rPr lang="en-US" dirty="0"/>
              <a:t>Town and County could each apply for maximum amount with separate applications.</a:t>
            </a:r>
          </a:p>
          <a:p>
            <a:r>
              <a:rPr lang="en-US" dirty="0"/>
              <a:t>The required matching fund dedication and perpetuity of acquired lands discourages other applicants from pursuing the grant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FED2C-770F-8BF9-D1B9-483294208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9165" y="5738852"/>
            <a:ext cx="851642" cy="8339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7CB74C-EC3C-618E-46BD-18E52B451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304" y="2415742"/>
            <a:ext cx="7426458" cy="316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742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9A7F-8C22-FD12-0744-CC0C3EED1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15DD4-69D1-13AC-7D3A-CF7DE5F48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Additional funding sources (MANAGEMENT)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9CAC7-4DFA-71E0-176A-5E346A357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9165" y="5738852"/>
            <a:ext cx="851642" cy="8339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E1E67E-1483-1CDD-9A1F-A6220451F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83" y="1822960"/>
            <a:ext cx="5754808" cy="34260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965CC7-1E6A-03D3-A7C6-B7A729082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69" y="2034072"/>
            <a:ext cx="5375965" cy="15019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7C2D9E-2983-9A3B-37B6-BBB6F7B69A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9406" y="1779186"/>
            <a:ext cx="1615580" cy="2819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F84125-A148-6ABA-3860-F0985D1CC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7870" y="3556914"/>
            <a:ext cx="3871295" cy="5944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19EE18-8D5E-5601-1F86-26BA6350C7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4774" y="4195052"/>
            <a:ext cx="5193753" cy="11516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B771D57-9D17-8CD8-BFB3-E4603E458AEE}"/>
              </a:ext>
            </a:extLst>
          </p:cNvPr>
          <p:cNvSpPr txBox="1"/>
          <p:nvPr/>
        </p:nvSpPr>
        <p:spPr>
          <a:xfrm>
            <a:off x="671209" y="5649506"/>
            <a:ext cx="1008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These Grant opportunities would assist with restoration of wildcat trails, improvement of new trails, fencing off areas most susceptible to trespass or illegal non-motorized trail uses and clean up of illegal dump sites.</a:t>
            </a:r>
          </a:p>
        </p:txBody>
      </p:sp>
    </p:spTree>
    <p:extLst>
      <p:ext uri="{BB962C8B-B14F-4D97-AF65-F5344CB8AC3E}">
        <p14:creationId xmlns:p14="http://schemas.microsoft.com/office/powerpoint/2010/main" val="99158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65359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46190</TotalTime>
  <Words>264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Segoe UI</vt:lpstr>
      <vt:lpstr>Segoe UI Semibold</vt:lpstr>
      <vt:lpstr>Times New Roman</vt:lpstr>
      <vt:lpstr>Wingdings 2</vt:lpstr>
      <vt:lpstr>Office Theme</vt:lpstr>
      <vt:lpstr>Dividend</vt:lpstr>
      <vt:lpstr>TOWN OF Cave creek</vt:lpstr>
      <vt:lpstr>BACKGROUND</vt:lpstr>
      <vt:lpstr>TaskForce Recommendation</vt:lpstr>
      <vt:lpstr>Additional funding sources (acquisition)</vt:lpstr>
      <vt:lpstr>Additional funding sources (MANAGEMENT)</vt:lpstr>
    </vt:vector>
  </TitlesOfParts>
  <Company>Maricopa Association of Governments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Cave creek</dc:title>
  <dc:creator>Margaret Herrera</dc:creator>
  <cp:lastModifiedBy>Luke Kautzman</cp:lastModifiedBy>
  <cp:revision>29</cp:revision>
  <cp:lastPrinted>2026-03-27T17:27:00Z</cp:lastPrinted>
  <dcterms:created xsi:type="dcterms:W3CDTF">2022-10-20T19:53:17Z</dcterms:created>
  <dcterms:modified xsi:type="dcterms:W3CDTF">2026-03-30T19:51:40Z</dcterms:modified>
</cp:coreProperties>
</file>